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3" r:id="rId1"/>
    <p:sldMasterId id="2147484131" r:id="rId2"/>
    <p:sldMasterId id="2147484149" r:id="rId3"/>
  </p:sldMasterIdLst>
  <p:sldIdLst>
    <p:sldId id="256" r:id="rId4"/>
    <p:sldId id="265" r:id="rId5"/>
    <p:sldId id="263" r:id="rId6"/>
    <p:sldId id="264" r:id="rId7"/>
    <p:sldId id="257" r:id="rId8"/>
    <p:sldId id="267" r:id="rId9"/>
    <p:sldId id="262" r:id="rId10"/>
    <p:sldId id="268" r:id="rId11"/>
    <p:sldId id="269" r:id="rId12"/>
    <p:sldId id="270" r:id="rId13"/>
    <p:sldId id="258" r:id="rId14"/>
    <p:sldId id="25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43D2FE-19C1-438D-976C-127B5A5E35EB}" v="2" dt="2023-04-22T10:37:58.8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63" d="100"/>
          <a:sy n="63" d="100"/>
        </p:scale>
        <p:origin x="79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21"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bhsv Saxena" userId="a497aa3e-e8d1-4471-a769-b4906a7fe68a" providerId="ADAL" clId="{3C087ED5-63B2-401E-9720-4C21612BA7EE}"/>
    <pc:docChg chg="custSel modSld">
      <pc:chgData name="Sambhsv Saxena" userId="a497aa3e-e8d1-4471-a769-b4906a7fe68a" providerId="ADAL" clId="{3C087ED5-63B2-401E-9720-4C21612BA7EE}" dt="2023-03-17T20:08:37.568" v="1" actId="27636"/>
      <pc:docMkLst>
        <pc:docMk/>
      </pc:docMkLst>
      <pc:sldChg chg="modSp mod">
        <pc:chgData name="Sambhsv Saxena" userId="a497aa3e-e8d1-4471-a769-b4906a7fe68a" providerId="ADAL" clId="{3C087ED5-63B2-401E-9720-4C21612BA7EE}" dt="2023-03-17T20:08:37.568" v="1" actId="27636"/>
        <pc:sldMkLst>
          <pc:docMk/>
          <pc:sldMk cId="3600696422" sldId="256"/>
        </pc:sldMkLst>
        <pc:spChg chg="mod">
          <ac:chgData name="Sambhsv Saxena" userId="a497aa3e-e8d1-4471-a769-b4906a7fe68a" providerId="ADAL" clId="{3C087ED5-63B2-401E-9720-4C21612BA7EE}" dt="2023-03-17T20:08:37.568" v="1" actId="27636"/>
          <ac:spMkLst>
            <pc:docMk/>
            <pc:sldMk cId="3600696422" sldId="256"/>
            <ac:spMk id="2" creationId="{8EB8E70B-0566-B1EE-2B5C-841E65F1CD87}"/>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9F7D6EF1-CCF2-4EED-835B-20D46552AC42}" type="datetimeFigureOut">
              <a:rPr lang="en-IN" smtClean="0"/>
              <a:t>22-04-2023</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3284204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7D6EF1-CCF2-4EED-835B-20D46552AC42}" type="datetimeFigureOut">
              <a:rPr lang="en-IN" smtClean="0"/>
              <a:t>22-04-2023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1217470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F7D6EF1-CCF2-4EED-835B-20D46552AC42}" type="datetimeFigureOut">
              <a:rPr lang="en-IN" smtClean="0"/>
              <a:t>22-04-2023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392448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F7D6EF1-CCF2-4EED-835B-20D46552AC42}" type="datetimeFigureOut">
              <a:rPr lang="en-IN" smtClean="0"/>
              <a:t>22-04-2023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D5A57487-D0A5-4A25-8C45-DF9511AD5FF2}"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077146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9F7D6EF1-CCF2-4EED-835B-20D46552AC42}" type="datetimeFigureOut">
              <a:rPr lang="en-IN" smtClean="0"/>
              <a:t>22-04-2023</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903047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F7D6EF1-CCF2-4EED-835B-20D46552AC42}" type="datetimeFigureOut">
              <a:rPr lang="en-IN" smtClean="0"/>
              <a:t>22-04-2023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8870208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F7D6EF1-CCF2-4EED-835B-20D46552AC42}" type="datetimeFigureOut">
              <a:rPr lang="en-IN" smtClean="0"/>
              <a:t>22-04-2023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8069865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7D6EF1-CCF2-4EED-835B-20D46552AC42}" type="datetimeFigureOut">
              <a:rPr lang="en-IN" smtClean="0"/>
              <a:t>22-04-2023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19006436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9F7D6EF1-CCF2-4EED-835B-20D46552AC42}" type="datetimeFigureOut">
              <a:rPr lang="en-IN" smtClean="0"/>
              <a:t>22-04-2023</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12039009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9F7D6EF1-CCF2-4EED-835B-20D46552AC42}" type="datetimeFigureOut">
              <a:rPr lang="en-IN" smtClean="0"/>
              <a:t>22-04-2023</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2694837875"/>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7D6EF1-CCF2-4EED-835B-20D46552AC42}" type="datetimeFigureOut">
              <a:rPr lang="en-IN" smtClean="0"/>
              <a:t>22-04-2023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3176189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7D6EF1-CCF2-4EED-835B-20D46552AC42}" type="datetimeFigureOut">
              <a:rPr lang="en-IN" smtClean="0"/>
              <a:t>22-04-2023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14258779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7D6EF1-CCF2-4EED-835B-20D46552AC42}" type="datetimeFigureOut">
              <a:rPr lang="en-IN" smtClean="0"/>
              <a:t>22-04-2023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19185706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7D6EF1-CCF2-4EED-835B-20D46552AC42}" type="datetimeFigureOut">
              <a:rPr lang="en-IN" smtClean="0"/>
              <a:t>22-04-2023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28502328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7D6EF1-CCF2-4EED-835B-20D46552AC42}" type="datetimeFigureOut">
              <a:rPr lang="en-IN" smtClean="0"/>
              <a:t>22-04-2023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31191460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7D6EF1-CCF2-4EED-835B-20D46552AC42}" type="datetimeFigureOut">
              <a:rPr lang="en-IN" smtClean="0"/>
              <a:t>22-04-2023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244354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F7D6EF1-CCF2-4EED-835B-20D46552AC42}" type="datetimeFigureOut">
              <a:rPr lang="en-IN" smtClean="0"/>
              <a:t>22-04-2023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4317075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7D6EF1-CCF2-4EED-835B-20D46552AC42}" type="datetimeFigureOut">
              <a:rPr lang="en-IN" smtClean="0"/>
              <a:t>22-04-2023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3165188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7D6EF1-CCF2-4EED-835B-20D46552AC42}" type="datetimeFigureOut">
              <a:rPr lang="en-IN" smtClean="0"/>
              <a:t>22-04-2023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32813461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7D6EF1-CCF2-4EED-835B-20D46552AC42}" type="datetimeFigureOut">
              <a:rPr lang="en-IN" smtClean="0"/>
              <a:t>22-04-2023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21106564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7D6EF1-CCF2-4EED-835B-20D46552AC42}" type="datetimeFigureOut">
              <a:rPr lang="en-IN" smtClean="0"/>
              <a:t>22-04-2023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26243726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7D6EF1-CCF2-4EED-835B-20D46552AC42}" type="datetimeFigureOut">
              <a:rPr lang="en-IN" smtClean="0"/>
              <a:t>22-04-2023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2517833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9F7D6EF1-CCF2-4EED-835B-20D46552AC42}" type="datetimeFigureOut">
              <a:rPr lang="en-IN" smtClean="0"/>
              <a:t>22-04-2023</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18305400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7D6EF1-CCF2-4EED-835B-20D46552AC42}" type="datetimeFigureOut">
              <a:rPr lang="en-IN" smtClean="0"/>
              <a:t>22-04-2023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27850509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7D6EF1-CCF2-4EED-835B-20D46552AC42}" type="datetimeFigureOut">
              <a:rPr lang="en-IN" smtClean="0"/>
              <a:t>22-04-2023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11915439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7D6EF1-CCF2-4EED-835B-20D46552AC42}" type="datetimeFigureOut">
              <a:rPr lang="en-IN" smtClean="0"/>
              <a:t>22-04-2023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3487592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7D6EF1-CCF2-4EED-835B-20D46552AC42}" type="datetimeFigureOut">
              <a:rPr lang="en-IN" smtClean="0"/>
              <a:t>22-04-2023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57487-D0A5-4A25-8C45-DF9511AD5FF2}"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2196657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7D6EF1-CCF2-4EED-835B-20D46552AC42}" type="datetimeFigureOut">
              <a:rPr lang="en-IN" smtClean="0"/>
              <a:t>22-04-2023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33870366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7D6EF1-CCF2-4EED-835B-20D46552AC42}" type="datetimeFigureOut">
              <a:rPr lang="en-IN" smtClean="0"/>
              <a:t>22-04-2023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9061408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7D6EF1-CCF2-4EED-835B-20D46552AC42}" type="datetimeFigureOut">
              <a:rPr lang="en-IN" smtClean="0"/>
              <a:t>22-04-2023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21998243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7D6EF1-CCF2-4EED-835B-20D46552AC42}" type="datetimeFigureOut">
              <a:rPr lang="en-IN" smtClean="0"/>
              <a:t>22-04-2023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6079178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7D6EF1-CCF2-4EED-835B-20D46552AC42}" type="datetimeFigureOut">
              <a:rPr lang="en-IN" smtClean="0"/>
              <a:t>22-04-2023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4253721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7D6EF1-CCF2-4EED-835B-20D46552AC42}" type="datetimeFigureOut">
              <a:rPr lang="en-IN" smtClean="0"/>
              <a:t>22-04-2023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1630088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7D6EF1-CCF2-4EED-835B-20D46552AC42}" type="datetimeFigureOut">
              <a:rPr lang="en-IN" smtClean="0"/>
              <a:t>22-04-2023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15036182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7D6EF1-CCF2-4EED-835B-20D46552AC42}" type="datetimeFigureOut">
              <a:rPr lang="en-IN" smtClean="0"/>
              <a:t>22-04-2023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2070565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7D6EF1-CCF2-4EED-835B-20D46552AC42}" type="datetimeFigureOut">
              <a:rPr lang="en-IN" smtClean="0"/>
              <a:t>22-04-2023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38383405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7D6EF1-CCF2-4EED-835B-20D46552AC42}" type="datetimeFigureOut">
              <a:rPr lang="en-IN" smtClean="0"/>
              <a:t>22-04-2023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5262470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7D6EF1-CCF2-4EED-835B-20D46552AC42}" type="datetimeFigureOut">
              <a:rPr lang="en-IN" smtClean="0"/>
              <a:t>22-04-2023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10581560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7D6EF1-CCF2-4EED-835B-20D46552AC42}" type="datetimeFigureOut">
              <a:rPr lang="en-IN" smtClean="0"/>
              <a:t>22-04-2023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7695752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7D6EF1-CCF2-4EED-835B-20D46552AC42}" type="datetimeFigureOut">
              <a:rPr lang="en-IN" smtClean="0"/>
              <a:t>22-04-2023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16529910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7D6EF1-CCF2-4EED-835B-20D46552AC42}" type="datetimeFigureOut">
              <a:rPr lang="en-IN" smtClean="0"/>
              <a:t>22-04-2023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A57487-D0A5-4A25-8C45-DF9511AD5FF2}"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965323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7D6EF1-CCF2-4EED-835B-20D46552AC42}" type="datetimeFigureOut">
              <a:rPr lang="en-IN" smtClean="0"/>
              <a:t>22-04-2023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34918582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F7D6EF1-CCF2-4EED-835B-20D46552AC42}" type="datetimeFigureOut">
              <a:rPr lang="en-IN" smtClean="0"/>
              <a:t>22-04-2023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32627733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F7D6EF1-CCF2-4EED-835B-20D46552AC42}" type="datetimeFigureOut">
              <a:rPr lang="en-IN" smtClean="0"/>
              <a:t>22-04-2023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2933990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7D6EF1-CCF2-4EED-835B-20D46552AC42}" type="datetimeFigureOut">
              <a:rPr lang="en-IN" smtClean="0"/>
              <a:t>22-04-2023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42029260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7D6EF1-CCF2-4EED-835B-20D46552AC42}" type="datetimeFigureOut">
              <a:rPr lang="en-IN" smtClean="0"/>
              <a:t>22-04-2023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26535332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7D6EF1-CCF2-4EED-835B-20D46552AC42}" type="datetimeFigureOut">
              <a:rPr lang="en-IN" smtClean="0"/>
              <a:t>22-04-2023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2316366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7D6EF1-CCF2-4EED-835B-20D46552AC42}" type="datetimeFigureOut">
              <a:rPr lang="en-IN" smtClean="0"/>
              <a:t>22-04-2023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3515575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7D6EF1-CCF2-4EED-835B-20D46552AC42}" type="datetimeFigureOut">
              <a:rPr lang="en-IN" smtClean="0"/>
              <a:t>22-04-2023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863765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7D6EF1-CCF2-4EED-835B-20D46552AC42}" type="datetimeFigureOut">
              <a:rPr lang="en-IN" smtClean="0"/>
              <a:t>22-04-2023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2391411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7D6EF1-CCF2-4EED-835B-20D46552AC42}" type="datetimeFigureOut">
              <a:rPr lang="en-IN" smtClean="0"/>
              <a:t>22-04-2023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A57487-D0A5-4A25-8C45-DF9511AD5FF2}" type="slidenum">
              <a:rPr lang="en-IN" smtClean="0"/>
              <a:t>‹#›</a:t>
            </a:fld>
            <a:endParaRPr lang="en-IN"/>
          </a:p>
        </p:txBody>
      </p:sp>
    </p:spTree>
    <p:extLst>
      <p:ext uri="{BB962C8B-B14F-4D97-AF65-F5344CB8AC3E}">
        <p14:creationId xmlns:p14="http://schemas.microsoft.com/office/powerpoint/2010/main" val="182831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F7D6EF1-CCF2-4EED-835B-20D46552AC42}" type="datetimeFigureOut">
              <a:rPr lang="en-IN" smtClean="0"/>
              <a:t>22-04-2023</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A57487-D0A5-4A25-8C45-DF9511AD5FF2}" type="slidenum">
              <a:rPr lang="en-IN" smtClean="0"/>
              <a:t>‹#›</a:t>
            </a:fld>
            <a:endParaRPr lang="en-IN"/>
          </a:p>
        </p:txBody>
      </p:sp>
    </p:spTree>
    <p:extLst>
      <p:ext uri="{BB962C8B-B14F-4D97-AF65-F5344CB8AC3E}">
        <p14:creationId xmlns:p14="http://schemas.microsoft.com/office/powerpoint/2010/main" val="1923612672"/>
      </p:ext>
    </p:extLst>
  </p:cSld>
  <p:clrMap bg1="dk1" tx1="lt1" bg2="dk2" tx2="lt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 id="2147484127" r:id="rId14"/>
    <p:sldLayoutId id="2147484128" r:id="rId15"/>
    <p:sldLayoutId id="2147484129" r:id="rId16"/>
    <p:sldLayoutId id="2147484130"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F7D6EF1-CCF2-4EED-835B-20D46552AC42}" type="datetimeFigureOut">
              <a:rPr lang="en-IN" smtClean="0"/>
              <a:t>22-04-2023</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A57487-D0A5-4A25-8C45-DF9511AD5FF2}" type="slidenum">
              <a:rPr lang="en-IN" smtClean="0"/>
              <a:t>‹#›</a:t>
            </a:fld>
            <a:endParaRPr lang="en-IN"/>
          </a:p>
        </p:txBody>
      </p:sp>
    </p:spTree>
    <p:extLst>
      <p:ext uri="{BB962C8B-B14F-4D97-AF65-F5344CB8AC3E}">
        <p14:creationId xmlns:p14="http://schemas.microsoft.com/office/powerpoint/2010/main" val="63097370"/>
      </p:ext>
    </p:extLst>
  </p:cSld>
  <p:clrMap bg1="dk1" tx1="lt1" bg2="dk2" tx2="lt2" accent1="accent1" accent2="accent2" accent3="accent3" accent4="accent4" accent5="accent5" accent6="accent6" hlink="hlink" folHlink="folHlink"/>
  <p:sldLayoutIdLst>
    <p:sldLayoutId id="2147484132" r:id="rId1"/>
    <p:sldLayoutId id="2147484133" r:id="rId2"/>
    <p:sldLayoutId id="2147484134" r:id="rId3"/>
    <p:sldLayoutId id="2147484135" r:id="rId4"/>
    <p:sldLayoutId id="2147484136" r:id="rId5"/>
    <p:sldLayoutId id="2147484137" r:id="rId6"/>
    <p:sldLayoutId id="2147484138" r:id="rId7"/>
    <p:sldLayoutId id="2147484139" r:id="rId8"/>
    <p:sldLayoutId id="2147484140" r:id="rId9"/>
    <p:sldLayoutId id="2147484141" r:id="rId10"/>
    <p:sldLayoutId id="2147484142" r:id="rId11"/>
    <p:sldLayoutId id="2147484143" r:id="rId12"/>
    <p:sldLayoutId id="2147484144" r:id="rId13"/>
    <p:sldLayoutId id="2147484145" r:id="rId14"/>
    <p:sldLayoutId id="2147484146" r:id="rId15"/>
    <p:sldLayoutId id="2147484147" r:id="rId16"/>
    <p:sldLayoutId id="214748414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F7D6EF1-CCF2-4EED-835B-20D46552AC42}" type="datetimeFigureOut">
              <a:rPr lang="en-IN" smtClean="0"/>
              <a:t>22-04-2023</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5A57487-D0A5-4A25-8C45-DF9511AD5FF2}" type="slidenum">
              <a:rPr lang="en-IN" smtClean="0"/>
              <a:t>‹#›</a:t>
            </a:fld>
            <a:endParaRPr lang="en-IN"/>
          </a:p>
        </p:txBody>
      </p:sp>
    </p:spTree>
    <p:extLst>
      <p:ext uri="{BB962C8B-B14F-4D97-AF65-F5344CB8AC3E}">
        <p14:creationId xmlns:p14="http://schemas.microsoft.com/office/powerpoint/2010/main" val="418451204"/>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hyperlink" Target="https://www.pexels.com/photo/silver-and-black-solar-panels-on-snow-covered-ground-159160/" TargetMode="External"/><Relationship Id="rId2" Type="http://schemas.openxmlformats.org/officeDocument/2006/relationships/image" Target="../media/image15.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hyperlink" Target="https://www.gettyimages.in/Corporate/LicenseAgreements.aspx#RF" TargetMode="External"/><Relationship Id="rId2" Type="http://schemas.openxmlformats.org/officeDocument/2006/relationships/hyperlink" Target="https://www.gettyimages.in/search/photographer?photographer=Justin%20Paget" TargetMode="External"/><Relationship Id="rId1" Type="http://schemas.openxmlformats.org/officeDocument/2006/relationships/slideLayout" Target="../slideLayouts/slideLayout36.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hyperlink" Target="https://www.pexels.com/photo/black-and-silver-solar-panels-159397/"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hyperlink" Target="https://truththeory.com/2017/07/28/impressive-electric-sports-car-can-drive-day-using-power-sun/" TargetMode="External"/><Relationship Id="rId2" Type="http://schemas.openxmlformats.org/officeDocument/2006/relationships/image" Target="../media/image13.jpg"/><Relationship Id="rId1" Type="http://schemas.openxmlformats.org/officeDocument/2006/relationships/slideLayout" Target="../slideLayouts/slideLayout19.xml"/><Relationship Id="rId4" Type="http://schemas.openxmlformats.org/officeDocument/2006/relationships/hyperlink" Target="https://creativecommons.org/licenses/by-nd/3.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commons.wikimedia.org/wiki/Category:Solar_trackers" TargetMode="External"/><Relationship Id="rId2" Type="http://schemas.openxmlformats.org/officeDocument/2006/relationships/image" Target="../media/image14.jpg"/><Relationship Id="rId1" Type="http://schemas.openxmlformats.org/officeDocument/2006/relationships/slideLayout" Target="../slideLayouts/slideLayout19.xml"/><Relationship Id="rId4" Type="http://schemas.openxmlformats.org/officeDocument/2006/relationships/hyperlink" Target="https://creativecommons.org/licenses/by-sa/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8E70B-0566-B1EE-2B5C-841E65F1CD87}"/>
              </a:ext>
            </a:extLst>
          </p:cNvPr>
          <p:cNvSpPr>
            <a:spLocks noGrp="1"/>
          </p:cNvSpPr>
          <p:nvPr>
            <p:ph type="ctrTitle"/>
          </p:nvPr>
        </p:nvSpPr>
        <p:spPr>
          <a:xfrm>
            <a:off x="311497" y="972760"/>
            <a:ext cx="7813637" cy="889566"/>
          </a:xfrm>
        </p:spPr>
        <p:txBody>
          <a:bodyPr>
            <a:normAutofit fontScale="90000"/>
          </a:bodyPr>
          <a:lstStyle/>
          <a:p>
            <a:r>
              <a:rPr lang="en-US" dirty="0">
                <a:latin typeface="HP Simplified Hans Light" panose="020B0300000000000000" pitchFamily="34" charset="-122"/>
                <a:ea typeface="HP Simplified Hans Light" panose="020B0300000000000000" pitchFamily="34" charset="-122"/>
              </a:rPr>
              <a:t>Sun Tracking Solar Panel</a:t>
            </a:r>
            <a:endParaRPr lang="en-IN" dirty="0">
              <a:latin typeface="HP Simplified Hans Light" panose="020B0300000000000000" pitchFamily="34" charset="-122"/>
              <a:ea typeface="HP Simplified Hans Light" panose="020B0300000000000000" pitchFamily="34" charset="-122"/>
            </a:endParaRPr>
          </a:p>
        </p:txBody>
      </p:sp>
      <p:pic>
        <p:nvPicPr>
          <p:cNvPr id="7" name="Picture 6">
            <a:extLst>
              <a:ext uri="{FF2B5EF4-FFF2-40B4-BE49-F238E27FC236}">
                <a16:creationId xmlns:a16="http://schemas.microsoft.com/office/drawing/2014/main" id="{A7EE676A-9921-2B6B-F212-18FC1F4EE3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857" y="3244644"/>
            <a:ext cx="4874885" cy="3613356"/>
          </a:xfrm>
          <a:prstGeom prst="rect">
            <a:avLst/>
          </a:prstGeom>
        </p:spPr>
      </p:pic>
      <p:pic>
        <p:nvPicPr>
          <p:cNvPr id="11" name="Picture 10">
            <a:extLst>
              <a:ext uri="{FF2B5EF4-FFF2-40B4-BE49-F238E27FC236}">
                <a16:creationId xmlns:a16="http://schemas.microsoft.com/office/drawing/2014/main" id="{E016F397-CB87-A952-42E1-2C405C3F53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0807" y="-296957"/>
            <a:ext cx="4898769" cy="3429000"/>
          </a:xfrm>
          <a:prstGeom prst="rect">
            <a:avLst/>
          </a:prstGeom>
        </p:spPr>
      </p:pic>
      <p:sp>
        <p:nvSpPr>
          <p:cNvPr id="12" name="TextBox 11">
            <a:extLst>
              <a:ext uri="{FF2B5EF4-FFF2-40B4-BE49-F238E27FC236}">
                <a16:creationId xmlns:a16="http://schemas.microsoft.com/office/drawing/2014/main" id="{3EC5E522-6AEA-0B43-3EF5-61AC20B82314}"/>
              </a:ext>
            </a:extLst>
          </p:cNvPr>
          <p:cNvSpPr txBox="1"/>
          <p:nvPr/>
        </p:nvSpPr>
        <p:spPr>
          <a:xfrm>
            <a:off x="7216588" y="5142409"/>
            <a:ext cx="5082988" cy="1908215"/>
          </a:xfrm>
          <a:prstGeom prst="rect">
            <a:avLst/>
          </a:prstGeom>
          <a:noFill/>
        </p:spPr>
        <p:txBody>
          <a:bodyPr wrap="square" rtlCol="0">
            <a:spAutoFit/>
          </a:bodyPr>
          <a:lstStyle/>
          <a:p>
            <a:r>
              <a:rPr lang="en-US" sz="2000" dirty="0">
                <a:latin typeface="Arial Black" panose="020B0A04020102020204" pitchFamily="34" charset="0"/>
                <a:ea typeface="HP Simplified Hans Light" panose="020B0300000000000000" pitchFamily="34" charset="-122"/>
              </a:rPr>
              <a:t>Made By </a:t>
            </a:r>
          </a:p>
          <a:p>
            <a:r>
              <a:rPr lang="en-US" sz="2000" dirty="0">
                <a:latin typeface="Arial Black" panose="020B0A04020102020204" pitchFamily="34" charset="0"/>
                <a:ea typeface="HP Simplified Hans Light" panose="020B0300000000000000" pitchFamily="34" charset="-122"/>
              </a:rPr>
              <a:t>Vardaan Sharma(2100910310168)</a:t>
            </a:r>
          </a:p>
          <a:p>
            <a:r>
              <a:rPr lang="en-US" sz="2000" dirty="0">
                <a:latin typeface="Arial Black" panose="020B0A04020102020204" pitchFamily="34" charset="0"/>
                <a:ea typeface="HP Simplified Hans Light" panose="020B0300000000000000" pitchFamily="34" charset="-122"/>
              </a:rPr>
              <a:t>Vipul Jain(2100910310171)</a:t>
            </a:r>
          </a:p>
          <a:p>
            <a:r>
              <a:rPr lang="en-US" sz="2000" dirty="0">
                <a:latin typeface="Arial Black" panose="020B0A04020102020204" pitchFamily="34" charset="0"/>
                <a:ea typeface="HP Simplified Hans Light" panose="020B0300000000000000" pitchFamily="34" charset="-122"/>
              </a:rPr>
              <a:t>Sambhav Saxena(2100910310121)</a:t>
            </a:r>
          </a:p>
          <a:p>
            <a:r>
              <a:rPr lang="en-IN" sz="2000" dirty="0">
                <a:latin typeface="Arial Black" panose="020B0A04020102020204" pitchFamily="34" charset="0"/>
                <a:ea typeface="HP Simplified Hans Light" panose="020B0300000000000000" pitchFamily="34" charset="-122"/>
              </a:rPr>
              <a:t>Sahil Khan(2100910310118)</a:t>
            </a:r>
          </a:p>
          <a:p>
            <a:endParaRPr lang="en-IN" dirty="0">
              <a:solidFill>
                <a:srgbClr val="7030A0"/>
              </a:solidFill>
              <a:latin typeface="Britannic Bold" panose="020B0903060703020204" pitchFamily="34" charset="0"/>
              <a:ea typeface="HP Simplified Hans Light" panose="020B0300000000000000" pitchFamily="34" charset="-122"/>
            </a:endParaRPr>
          </a:p>
        </p:txBody>
      </p:sp>
      <p:sp>
        <p:nvSpPr>
          <p:cNvPr id="14" name="TextBox 13">
            <a:extLst>
              <a:ext uri="{FF2B5EF4-FFF2-40B4-BE49-F238E27FC236}">
                <a16:creationId xmlns:a16="http://schemas.microsoft.com/office/drawing/2014/main" id="{89EDDFC3-B911-A393-7637-F96CC4CC965E}"/>
              </a:ext>
            </a:extLst>
          </p:cNvPr>
          <p:cNvSpPr txBox="1"/>
          <p:nvPr/>
        </p:nvSpPr>
        <p:spPr>
          <a:xfrm>
            <a:off x="7645201" y="6644739"/>
            <a:ext cx="5580531" cy="246221"/>
          </a:xfrm>
          <a:prstGeom prst="rect">
            <a:avLst/>
          </a:prstGeom>
          <a:noFill/>
        </p:spPr>
        <p:txBody>
          <a:bodyPr wrap="square" rtlCol="0">
            <a:spAutoFit/>
          </a:bodyPr>
          <a:lstStyle/>
          <a:p>
            <a:r>
              <a:rPr lang="en-US" sz="1000" b="1" dirty="0">
                <a:solidFill>
                  <a:schemeClr val="bg2">
                    <a:lumMod val="25000"/>
                  </a:schemeClr>
                </a:solidFill>
                <a:latin typeface="Adobe Thai" panose="02040503050201020203" pitchFamily="18" charset="-34"/>
                <a:ea typeface="HP Simplified Hans Light" panose="020B0300000000000000" pitchFamily="34" charset="-122"/>
                <a:cs typeface="Adobe Thai" panose="02040503050201020203" pitchFamily="18" charset="-34"/>
              </a:rPr>
              <a:t>Image Source URL-https://www.freeiconspng.com/img/48199,https://www.pngegg.com/en/png-tavkh</a:t>
            </a:r>
          </a:p>
        </p:txBody>
      </p:sp>
    </p:spTree>
    <p:extLst>
      <p:ext uri="{BB962C8B-B14F-4D97-AF65-F5344CB8AC3E}">
        <p14:creationId xmlns:p14="http://schemas.microsoft.com/office/powerpoint/2010/main" val="3600696422"/>
      </p:ext>
    </p:extLst>
  </p:cSld>
  <p:clrMapOvr>
    <a:masterClrMapping/>
  </p:clrMapOvr>
  <mc:AlternateContent xmlns:mc="http://schemas.openxmlformats.org/markup-compatibility/2006" xmlns:p14="http://schemas.microsoft.com/office/powerpoint/2010/main">
    <mc:Choice Requires="p14">
      <p:transition spd="slow" p14:dur="2500">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B4DB1B-D020-38EE-A9BD-FF57C2C23879}"/>
              </a:ext>
            </a:extLst>
          </p:cNvPr>
          <p:cNvSpPr>
            <a:spLocks noGrp="1"/>
          </p:cNvSpPr>
          <p:nvPr>
            <p:ph idx="1"/>
          </p:nvPr>
        </p:nvSpPr>
        <p:spPr>
          <a:xfrm>
            <a:off x="309283" y="927846"/>
            <a:ext cx="5195045" cy="5195047"/>
          </a:xfrm>
        </p:spPr>
        <p:txBody>
          <a:bodyPr>
            <a:normAutofit/>
          </a:bodyPr>
          <a:lstStyle/>
          <a:p>
            <a:r>
              <a:rPr lang="en-IN" sz="2800" dirty="0">
                <a:solidFill>
                  <a:schemeClr val="tx1">
                    <a:lumMod val="85000"/>
                    <a:lumOff val="15000"/>
                  </a:schemeClr>
                </a:solidFill>
                <a:latin typeface="Comic Sans MS" panose="030F0702030302020204" pitchFamily="66" charset="0"/>
              </a:rPr>
              <a:t>We can use it in remote areas where the exposure to sunlight is very less, And in such  conditions the only way we can make using Solar Energy feasible is to equip them with this technology.</a:t>
            </a:r>
          </a:p>
          <a:p>
            <a:endParaRPr lang="en-IN" dirty="0"/>
          </a:p>
        </p:txBody>
      </p:sp>
      <p:pic>
        <p:nvPicPr>
          <p:cNvPr id="4" name="Picture 3">
            <a:extLst>
              <a:ext uri="{FF2B5EF4-FFF2-40B4-BE49-F238E27FC236}">
                <a16:creationId xmlns:a16="http://schemas.microsoft.com/office/drawing/2014/main" id="{FC904C01-52C4-5D63-3B97-12DCC4D8243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57441" y="1127312"/>
            <a:ext cx="6234559" cy="4244788"/>
          </a:xfrm>
          <a:prstGeom prst="rect">
            <a:avLst/>
          </a:prstGeom>
        </p:spPr>
      </p:pic>
    </p:spTree>
    <p:extLst>
      <p:ext uri="{BB962C8B-B14F-4D97-AF65-F5344CB8AC3E}">
        <p14:creationId xmlns:p14="http://schemas.microsoft.com/office/powerpoint/2010/main" val="248317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F215D-FE02-968A-BC08-5FC0CBFD02F9}"/>
              </a:ext>
            </a:extLst>
          </p:cNvPr>
          <p:cNvSpPr>
            <a:spLocks noGrp="1"/>
          </p:cNvSpPr>
          <p:nvPr>
            <p:ph type="title"/>
          </p:nvPr>
        </p:nvSpPr>
        <p:spPr>
          <a:xfrm>
            <a:off x="584105" y="269687"/>
            <a:ext cx="10772775" cy="889996"/>
          </a:xfrm>
        </p:spPr>
        <p:txBody>
          <a:bodyPr/>
          <a:lstStyle/>
          <a:p>
            <a:r>
              <a:rPr lang="en-US" dirty="0"/>
              <a:t>The Future For The Technology</a:t>
            </a:r>
            <a:endParaRPr lang="en-IN" dirty="0"/>
          </a:p>
        </p:txBody>
      </p:sp>
      <p:sp>
        <p:nvSpPr>
          <p:cNvPr id="3" name="Content Placeholder 2">
            <a:extLst>
              <a:ext uri="{FF2B5EF4-FFF2-40B4-BE49-F238E27FC236}">
                <a16:creationId xmlns:a16="http://schemas.microsoft.com/office/drawing/2014/main" id="{FB9F7210-C3D6-8840-1E2B-5FE1EA374EA4}"/>
              </a:ext>
            </a:extLst>
          </p:cNvPr>
          <p:cNvSpPr>
            <a:spLocks noGrp="1"/>
          </p:cNvSpPr>
          <p:nvPr>
            <p:ph idx="1"/>
          </p:nvPr>
        </p:nvSpPr>
        <p:spPr>
          <a:xfrm>
            <a:off x="51562" y="1889690"/>
            <a:ext cx="5461731" cy="4346787"/>
          </a:xfrm>
        </p:spPr>
        <p:txBody>
          <a:bodyPr/>
          <a:lstStyle/>
          <a:p>
            <a:pPr marL="0" indent="0">
              <a:buNone/>
            </a:pPr>
            <a:r>
              <a:rPr lang="en-IN" dirty="0">
                <a:latin typeface="Adobe Heiti Std R" panose="020B0400000000000000" pitchFamily="34" charset="-128"/>
                <a:ea typeface="Adobe Heiti Std R" panose="020B0400000000000000" pitchFamily="34" charset="-128"/>
              </a:rPr>
              <a:t>The technology in it’s advanced form can and is developing with 360 degree axis of rotation equipped solar panels, Unlike the single axis of rotation of our solar panels ,</a:t>
            </a:r>
          </a:p>
          <a:p>
            <a:pPr marL="0" indent="0">
              <a:buNone/>
            </a:pPr>
            <a:endParaRPr lang="en-IN" dirty="0">
              <a:latin typeface="Adobe Heiti Std R" panose="020B0400000000000000" pitchFamily="34" charset="-128"/>
              <a:ea typeface="Adobe Heiti Std R" panose="020B0400000000000000" pitchFamily="34" charset="-128"/>
            </a:endParaRPr>
          </a:p>
          <a:p>
            <a:pPr marL="0" indent="0">
              <a:buNone/>
            </a:pPr>
            <a:r>
              <a:rPr lang="en-IN" dirty="0">
                <a:latin typeface="Adobe Heiti Std R" panose="020B0400000000000000" pitchFamily="34" charset="-128"/>
                <a:ea typeface="Adobe Heiti Std R" panose="020B0400000000000000" pitchFamily="34" charset="-128"/>
              </a:rPr>
              <a:t>The panels that can rotate in 360 degree’s are more efficient and will be proven to be a wonderful addition to the world with an increasing need for energy. </a:t>
            </a:r>
          </a:p>
        </p:txBody>
      </p:sp>
      <p:sp>
        <p:nvSpPr>
          <p:cNvPr id="4" name="TextBox 3">
            <a:extLst>
              <a:ext uri="{FF2B5EF4-FFF2-40B4-BE49-F238E27FC236}">
                <a16:creationId xmlns:a16="http://schemas.microsoft.com/office/drawing/2014/main" id="{84F2ECFA-1A10-F461-72C8-55CA331D08DA}"/>
              </a:ext>
            </a:extLst>
          </p:cNvPr>
          <p:cNvSpPr txBox="1"/>
          <p:nvPr/>
        </p:nvSpPr>
        <p:spPr>
          <a:xfrm>
            <a:off x="7210135" y="6436658"/>
            <a:ext cx="3585882" cy="615553"/>
          </a:xfrm>
          <a:prstGeom prst="rect">
            <a:avLst/>
          </a:prstGeom>
          <a:noFill/>
        </p:spPr>
        <p:txBody>
          <a:bodyPr wrap="square" rtlCol="0">
            <a:spAutoFit/>
          </a:bodyPr>
          <a:lstStyle/>
          <a:p>
            <a:pPr algn="l"/>
            <a:r>
              <a:rPr lang="en-US" sz="400" b="0" i="0" dirty="0">
                <a:solidFill>
                  <a:srgbClr val="92D050"/>
                </a:solidFill>
                <a:effectLst/>
                <a:latin typeface="+mj-lt"/>
              </a:rPr>
              <a:t>Unlicensed, Can't be used commercially</a:t>
            </a:r>
            <a:r>
              <a:rPr lang="en-US" sz="400" dirty="0">
                <a:solidFill>
                  <a:srgbClr val="92D050"/>
                </a:solidFill>
                <a:latin typeface="+mj-lt"/>
              </a:rPr>
              <a:t> </a:t>
            </a:r>
            <a:endParaRPr lang="en-US" sz="400" b="0" i="0" dirty="0">
              <a:solidFill>
                <a:srgbClr val="92D050"/>
              </a:solidFill>
              <a:effectLst/>
              <a:latin typeface="+mj-lt"/>
            </a:endParaRPr>
          </a:p>
          <a:p>
            <a:pPr algn="l"/>
            <a:r>
              <a:rPr lang="en-US" sz="400" b="0" i="0" dirty="0">
                <a:solidFill>
                  <a:srgbClr val="92D050"/>
                </a:solidFill>
                <a:effectLst/>
                <a:latin typeface="+mj-lt"/>
              </a:rPr>
              <a:t>Credit:</a:t>
            </a:r>
          </a:p>
          <a:p>
            <a:pPr algn="l"/>
            <a:r>
              <a:rPr lang="en-US" sz="400" b="0" i="0" u="none" strike="noStrike" dirty="0">
                <a:solidFill>
                  <a:srgbClr val="92D050"/>
                </a:solidFill>
                <a:effectLst/>
                <a:latin typeface="+mj-lt"/>
                <a:hlinkClick r:id="rId2">
                  <a:extLst>
                    <a:ext uri="{A12FA001-AC4F-418D-AE19-62706E023703}">
                      <ahyp:hlinkClr xmlns:ahyp="http://schemas.microsoft.com/office/drawing/2018/hyperlinkcolor" val="tx"/>
                    </a:ext>
                  </a:extLst>
                </a:hlinkClick>
              </a:rPr>
              <a:t>Justin Paget</a:t>
            </a:r>
            <a:r>
              <a:rPr lang="en-US" sz="400" u="none" strike="noStrike" dirty="0">
                <a:solidFill>
                  <a:srgbClr val="92D050"/>
                </a:solidFill>
                <a:latin typeface="+mj-lt"/>
              </a:rPr>
              <a:t> </a:t>
            </a:r>
            <a:r>
              <a:rPr lang="en-US" sz="400" b="0" i="0" dirty="0">
                <a:solidFill>
                  <a:srgbClr val="92D050"/>
                </a:solidFill>
                <a:effectLst/>
                <a:latin typeface="+mj-lt"/>
              </a:rPr>
              <a:t>Creative #:1336464541</a:t>
            </a:r>
            <a:r>
              <a:rPr lang="en-US" sz="400" dirty="0">
                <a:solidFill>
                  <a:srgbClr val="92D050"/>
                </a:solidFill>
                <a:latin typeface="+mj-lt"/>
              </a:rPr>
              <a:t> </a:t>
            </a:r>
            <a:r>
              <a:rPr lang="en-US" sz="400" b="0" i="0" dirty="0">
                <a:solidFill>
                  <a:srgbClr val="92D050"/>
                </a:solidFill>
                <a:effectLst/>
                <a:latin typeface="+mj-lt"/>
              </a:rPr>
              <a:t>Licensed type: </a:t>
            </a:r>
            <a:r>
              <a:rPr lang="en-US" sz="400" b="0" i="0" u="none" strike="noStrike" dirty="0">
                <a:solidFill>
                  <a:srgbClr val="92D050"/>
                </a:solidFill>
                <a:effectLst/>
                <a:latin typeface="+mj-lt"/>
                <a:hlinkClick r:id="rId3">
                  <a:extLst>
                    <a:ext uri="{A12FA001-AC4F-418D-AE19-62706E023703}">
                      <ahyp:hlinkClr xmlns:ahyp="http://schemas.microsoft.com/office/drawing/2018/hyperlinkcolor" val="tx"/>
                    </a:ext>
                  </a:extLst>
                </a:hlinkClick>
              </a:rPr>
              <a:t>Royalty-free</a:t>
            </a:r>
            <a:r>
              <a:rPr lang="en-US" sz="400" u="none" strike="noStrike" dirty="0">
                <a:solidFill>
                  <a:srgbClr val="92D050"/>
                </a:solidFill>
                <a:latin typeface="+mj-lt"/>
              </a:rPr>
              <a:t> </a:t>
            </a:r>
            <a:r>
              <a:rPr lang="en-US" sz="400" b="0" i="0" dirty="0">
                <a:solidFill>
                  <a:srgbClr val="92D050"/>
                </a:solidFill>
                <a:effectLst/>
                <a:latin typeface="+mj-lt"/>
              </a:rPr>
              <a:t>Collection: Digital Vision</a:t>
            </a:r>
            <a:r>
              <a:rPr lang="en-US" sz="400" dirty="0">
                <a:solidFill>
                  <a:srgbClr val="92D050"/>
                </a:solidFill>
                <a:latin typeface="+mj-lt"/>
              </a:rPr>
              <a:t> </a:t>
            </a:r>
            <a:r>
              <a:rPr lang="en-US" sz="400" b="0" i="0" dirty="0">
                <a:solidFill>
                  <a:srgbClr val="92D050"/>
                </a:solidFill>
                <a:effectLst/>
                <a:latin typeface="+mj-lt"/>
              </a:rPr>
              <a:t>Location: Spain</a:t>
            </a:r>
          </a:p>
          <a:p>
            <a:pPr algn="l"/>
            <a:r>
              <a:rPr lang="en-US" sz="400" b="0" i="0" dirty="0">
                <a:solidFill>
                  <a:srgbClr val="92D050"/>
                </a:solidFill>
                <a:effectLst/>
                <a:latin typeface="+mj-lt"/>
              </a:rPr>
              <a:t>Release info: No release required</a:t>
            </a:r>
          </a:p>
          <a:p>
            <a:endParaRPr lang="en-IN" dirty="0"/>
          </a:p>
        </p:txBody>
      </p:sp>
      <p:pic>
        <p:nvPicPr>
          <p:cNvPr id="6" name="Picture 5">
            <a:extLst>
              <a:ext uri="{FF2B5EF4-FFF2-40B4-BE49-F238E27FC236}">
                <a16:creationId xmlns:a16="http://schemas.microsoft.com/office/drawing/2014/main" id="{3005E1A7-E2AA-66DA-1379-F173CF2D52B9}"/>
              </a:ext>
            </a:extLst>
          </p:cNvPr>
          <p:cNvPicPr>
            <a:picLocks noChangeAspect="1"/>
          </p:cNvPicPr>
          <p:nvPr/>
        </p:nvPicPr>
        <p:blipFill>
          <a:blip r:embed="rId4"/>
          <a:stretch>
            <a:fillRect/>
          </a:stretch>
        </p:blipFill>
        <p:spPr>
          <a:xfrm>
            <a:off x="5885529" y="1479176"/>
            <a:ext cx="6306471" cy="4638023"/>
          </a:xfrm>
          <a:prstGeom prst="rect">
            <a:avLst/>
          </a:prstGeom>
        </p:spPr>
      </p:pic>
    </p:spTree>
    <p:extLst>
      <p:ext uri="{BB962C8B-B14F-4D97-AF65-F5344CB8AC3E}">
        <p14:creationId xmlns:p14="http://schemas.microsoft.com/office/powerpoint/2010/main" val="20877121"/>
      </p:ext>
    </p:extLst>
  </p:cSld>
  <p:clrMapOvr>
    <a:masterClrMapping/>
  </p:clrMapOvr>
  <mc:AlternateContent xmlns:mc="http://schemas.openxmlformats.org/markup-compatibility/2006" xmlns:p14="http://schemas.microsoft.com/office/powerpoint/2010/main">
    <mc:Choice Requires="p14">
      <p:transition spd="slow" p14:dur="1750">
        <p14:window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B81D9-381E-87E9-B7AC-F98E464184EB}"/>
              </a:ext>
            </a:extLst>
          </p:cNvPr>
          <p:cNvSpPr>
            <a:spLocks noGrp="1"/>
          </p:cNvSpPr>
          <p:nvPr>
            <p:ph type="title"/>
          </p:nvPr>
        </p:nvSpPr>
        <p:spPr>
          <a:xfrm>
            <a:off x="1837766" y="2384613"/>
            <a:ext cx="8684558" cy="3774141"/>
          </a:xfrm>
        </p:spPr>
        <p:txBody>
          <a:bodyPr>
            <a:noAutofit/>
          </a:bodyPr>
          <a:lstStyle/>
          <a:p>
            <a:r>
              <a:rPr lang="en-IN" sz="9600" dirty="0">
                <a:latin typeface="Arial Rounded MT Bold" panose="020F0704030504030204" pitchFamily="34" charset="0"/>
              </a:rPr>
              <a:t>Thank You</a:t>
            </a:r>
            <a:br>
              <a:rPr lang="en-IN" sz="9600" dirty="0">
                <a:latin typeface="Arial Rounded MT Bold" panose="020F0704030504030204" pitchFamily="34" charset="0"/>
              </a:rPr>
            </a:br>
            <a:br>
              <a:rPr lang="en-IN" sz="9600" dirty="0">
                <a:latin typeface="Arial Rounded MT Bold" panose="020F0704030504030204" pitchFamily="34" charset="0"/>
              </a:rPr>
            </a:br>
            <a:r>
              <a:rPr lang="en-IN" sz="4800" dirty="0">
                <a:latin typeface="Arial Rounded MT Bold" panose="020F0704030504030204" pitchFamily="34" charset="0"/>
              </a:rPr>
              <a:t>we hope for a </a:t>
            </a:r>
            <a:r>
              <a:rPr lang="en-IN" sz="4800" dirty="0">
                <a:solidFill>
                  <a:srgbClr val="00B050"/>
                </a:solidFill>
                <a:latin typeface="Arial Rounded MT Bold" panose="020F0704030504030204" pitchFamily="34" charset="0"/>
              </a:rPr>
              <a:t>greener</a:t>
            </a:r>
            <a:r>
              <a:rPr lang="en-IN" sz="4800" dirty="0">
                <a:latin typeface="Arial Rounded MT Bold" panose="020F0704030504030204" pitchFamily="34" charset="0"/>
              </a:rPr>
              <a:t> and better tomorrow</a:t>
            </a:r>
          </a:p>
        </p:txBody>
      </p:sp>
    </p:spTree>
    <p:extLst>
      <p:ext uri="{BB962C8B-B14F-4D97-AF65-F5344CB8AC3E}">
        <p14:creationId xmlns:p14="http://schemas.microsoft.com/office/powerpoint/2010/main" val="1394308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0E959-4E77-0670-AD52-7BB566F3E957}"/>
              </a:ext>
            </a:extLst>
          </p:cNvPr>
          <p:cNvSpPr>
            <a:spLocks noGrp="1"/>
          </p:cNvSpPr>
          <p:nvPr>
            <p:ph type="title"/>
          </p:nvPr>
        </p:nvSpPr>
        <p:spPr/>
        <p:txBody>
          <a:bodyPr/>
          <a:lstStyle/>
          <a:p>
            <a:r>
              <a:rPr lang="en-US" dirty="0"/>
              <a:t>  Our Mentor's</a:t>
            </a:r>
            <a:endParaRPr lang="en-IN" dirty="0"/>
          </a:p>
        </p:txBody>
      </p:sp>
      <p:sp>
        <p:nvSpPr>
          <p:cNvPr id="3" name="Content Placeholder 2">
            <a:extLst>
              <a:ext uri="{FF2B5EF4-FFF2-40B4-BE49-F238E27FC236}">
                <a16:creationId xmlns:a16="http://schemas.microsoft.com/office/drawing/2014/main" id="{52868420-CEA9-E2C1-93AA-239E550764C3}"/>
              </a:ext>
            </a:extLst>
          </p:cNvPr>
          <p:cNvSpPr>
            <a:spLocks noGrp="1"/>
          </p:cNvSpPr>
          <p:nvPr>
            <p:ph idx="1"/>
          </p:nvPr>
        </p:nvSpPr>
        <p:spPr>
          <a:xfrm>
            <a:off x="1131142" y="3156573"/>
            <a:ext cx="10306238" cy="1456267"/>
          </a:xfrm>
        </p:spPr>
        <p:txBody>
          <a:bodyPr/>
          <a:lstStyle/>
          <a:p>
            <a:pPr marL="0" indent="0">
              <a:buNone/>
            </a:pPr>
            <a:r>
              <a:rPr lang="en-US" sz="6000" dirty="0">
                <a:solidFill>
                  <a:schemeClr val="tx1">
                    <a:lumMod val="85000"/>
                    <a:lumOff val="15000"/>
                  </a:schemeClr>
                </a:solidFill>
                <a:latin typeface="Adobe Gothic Std B" panose="020B0800000000000000" pitchFamily="34" charset="-128"/>
                <a:ea typeface="Adobe Gothic Std B" panose="020B0800000000000000" pitchFamily="34" charset="-128"/>
              </a:rPr>
              <a:t>Rakesh Sir And Pooja Mam</a:t>
            </a:r>
            <a:endParaRPr lang="en-IN" sz="6000" dirty="0">
              <a:solidFill>
                <a:schemeClr val="tx1">
                  <a:lumMod val="85000"/>
                  <a:lumOff val="15000"/>
                </a:schemeClr>
              </a:solidFill>
              <a:latin typeface="Adobe Gothic Std B" panose="020B0800000000000000" pitchFamily="34" charset="-128"/>
              <a:ea typeface="Adobe Gothic Std B" panose="020B0800000000000000" pitchFamily="34" charset="-128"/>
            </a:endParaRPr>
          </a:p>
          <a:p>
            <a:endParaRPr lang="en-IN" dirty="0"/>
          </a:p>
        </p:txBody>
      </p:sp>
    </p:spTree>
    <p:extLst>
      <p:ext uri="{BB962C8B-B14F-4D97-AF65-F5344CB8AC3E}">
        <p14:creationId xmlns:p14="http://schemas.microsoft.com/office/powerpoint/2010/main" val="181696081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5E56DC-23F7-3332-18B5-C1D8CD7611DE}"/>
              </a:ext>
            </a:extLst>
          </p:cNvPr>
          <p:cNvSpPr>
            <a:spLocks noGrp="1"/>
          </p:cNvSpPr>
          <p:nvPr>
            <p:ph idx="1"/>
          </p:nvPr>
        </p:nvSpPr>
        <p:spPr>
          <a:xfrm>
            <a:off x="199376" y="2433918"/>
            <a:ext cx="4408484" cy="3008555"/>
          </a:xfrm>
        </p:spPr>
        <p:txBody>
          <a:bodyPr>
            <a:normAutofit/>
          </a:bodyPr>
          <a:lstStyle/>
          <a:p>
            <a:pPr marL="0" indent="0">
              <a:buNone/>
            </a:pPr>
            <a:r>
              <a:rPr lang="en-US" sz="2800" dirty="0"/>
              <a:t>We know that the Fixed Solar Panel energy generation efficiency is very less with moving Sun. So, it was a necessity to tackle this problem head on.</a:t>
            </a:r>
            <a:endParaRPr lang="en-IN" sz="2800" dirty="0"/>
          </a:p>
        </p:txBody>
      </p:sp>
      <p:pic>
        <p:nvPicPr>
          <p:cNvPr id="5" name="Picture 4">
            <a:extLst>
              <a:ext uri="{FF2B5EF4-FFF2-40B4-BE49-F238E27FC236}">
                <a16:creationId xmlns:a16="http://schemas.microsoft.com/office/drawing/2014/main" id="{50AA06C3-BB14-58E4-2CCC-E088A0962B0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198606" y="2433918"/>
            <a:ext cx="6856771" cy="3856934"/>
          </a:xfrm>
          <a:prstGeom prst="rect">
            <a:avLst/>
          </a:prstGeom>
        </p:spPr>
      </p:pic>
      <p:sp>
        <p:nvSpPr>
          <p:cNvPr id="7" name="TextBox 6">
            <a:extLst>
              <a:ext uri="{FF2B5EF4-FFF2-40B4-BE49-F238E27FC236}">
                <a16:creationId xmlns:a16="http://schemas.microsoft.com/office/drawing/2014/main" id="{9B47BADF-F354-8AA6-1D3F-1E0EADEA4946}"/>
              </a:ext>
            </a:extLst>
          </p:cNvPr>
          <p:cNvSpPr txBox="1"/>
          <p:nvPr/>
        </p:nvSpPr>
        <p:spPr>
          <a:xfrm>
            <a:off x="2403618" y="567148"/>
            <a:ext cx="7752318" cy="923330"/>
          </a:xfrm>
          <a:prstGeom prst="rect">
            <a:avLst/>
          </a:prstGeom>
          <a:noFill/>
        </p:spPr>
        <p:txBody>
          <a:bodyPr wrap="square" rtlCol="0">
            <a:spAutoFit/>
          </a:bodyPr>
          <a:lstStyle/>
          <a:p>
            <a:r>
              <a:rPr lang="en-IN" sz="5400" dirty="0"/>
              <a:t>The Problem at Hand</a:t>
            </a:r>
          </a:p>
        </p:txBody>
      </p:sp>
    </p:spTree>
    <p:extLst>
      <p:ext uri="{BB962C8B-B14F-4D97-AF65-F5344CB8AC3E}">
        <p14:creationId xmlns:p14="http://schemas.microsoft.com/office/powerpoint/2010/main" val="400286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arrow.wav"/>
          </p:stSnd>
        </p:sndAc>
      </p:transition>
    </mc:Choice>
    <mc:Fallback xmlns="">
      <p:transition spd="slow">
        <p:fade/>
        <p:sndAc>
          <p:stSnd>
            <p:snd r:embed="rId5" name="arrow.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134EE-C166-BA0B-FDC2-0A7D6F77754A}"/>
              </a:ext>
            </a:extLst>
          </p:cNvPr>
          <p:cNvSpPr>
            <a:spLocks noGrp="1"/>
          </p:cNvSpPr>
          <p:nvPr>
            <p:ph idx="1"/>
          </p:nvPr>
        </p:nvSpPr>
        <p:spPr>
          <a:xfrm>
            <a:off x="119341" y="1470213"/>
            <a:ext cx="6209741" cy="5414681"/>
          </a:xfrm>
        </p:spPr>
        <p:txBody>
          <a:bodyPr>
            <a:normAutofit fontScale="92500"/>
          </a:bodyPr>
          <a:lstStyle/>
          <a:p>
            <a:r>
              <a:rPr lang="en-US" sz="3200" dirty="0"/>
              <a:t>The solution to our problem is Sun Tracking Solar Panel, </a:t>
            </a:r>
          </a:p>
          <a:p>
            <a:r>
              <a:rPr lang="en-US" sz="3200" dirty="0"/>
              <a:t>It is a solar panel that is equipped with LDR’s(Light Dependent Resistor) and servo motor that help it move with direction of the sun</a:t>
            </a:r>
          </a:p>
          <a:p>
            <a:r>
              <a:rPr lang="en-US" sz="3200" dirty="0"/>
              <a:t>Which helps increase in the efficiency of the solar panels by about 33%.</a:t>
            </a:r>
          </a:p>
          <a:p>
            <a:pPr marL="0" indent="0">
              <a:buNone/>
            </a:pPr>
            <a:r>
              <a:rPr lang="en-IN" dirty="0"/>
              <a:t> </a:t>
            </a:r>
          </a:p>
          <a:p>
            <a:r>
              <a:rPr lang="en-IN" sz="1000" dirty="0"/>
              <a:t>Source for efficiency figures- </a:t>
            </a:r>
            <a:r>
              <a:rPr lang="en-US" sz="1000" b="0" i="0" dirty="0">
                <a:solidFill>
                  <a:srgbClr val="92D050"/>
                </a:solidFill>
                <a:effectLst/>
                <a:latin typeface="ff3"/>
              </a:rPr>
              <a:t>Department of Electrical and Electronics Engineering, Faculty of Engineering, Anadolu University, </a:t>
            </a:r>
            <a:r>
              <a:rPr lang="en-US" sz="1000" b="0" i="0" dirty="0" err="1">
                <a:solidFill>
                  <a:srgbClr val="92D050"/>
                </a:solidFill>
                <a:effectLst/>
                <a:latin typeface="ff2"/>
              </a:rPr>
              <a:t>Eskişehir</a:t>
            </a:r>
            <a:r>
              <a:rPr lang="en-US" sz="1000" b="0" i="0" dirty="0">
                <a:solidFill>
                  <a:srgbClr val="92D050"/>
                </a:solidFill>
                <a:effectLst/>
                <a:latin typeface="ff2"/>
              </a:rPr>
              <a:t>, Turkey</a:t>
            </a:r>
          </a:p>
          <a:p>
            <a:endParaRPr lang="en-IN" sz="1000" dirty="0"/>
          </a:p>
          <a:p>
            <a:pPr algn="l"/>
            <a:endParaRPr lang="en-IN" sz="800" dirty="0"/>
          </a:p>
          <a:p>
            <a:pPr algn="l"/>
            <a:endParaRPr lang="en-IN" sz="800" dirty="0"/>
          </a:p>
          <a:p>
            <a:endParaRPr lang="en-IN" dirty="0"/>
          </a:p>
        </p:txBody>
      </p:sp>
      <p:pic>
        <p:nvPicPr>
          <p:cNvPr id="4" name="Picture 3">
            <a:extLst>
              <a:ext uri="{FF2B5EF4-FFF2-40B4-BE49-F238E27FC236}">
                <a16:creationId xmlns:a16="http://schemas.microsoft.com/office/drawing/2014/main" id="{D59EF4C4-8D95-B4E6-AD8C-3BAEBF2BD287}"/>
              </a:ext>
            </a:extLst>
          </p:cNvPr>
          <p:cNvPicPr>
            <a:picLocks noChangeAspect="1"/>
          </p:cNvPicPr>
          <p:nvPr/>
        </p:nvPicPr>
        <p:blipFill>
          <a:blip r:embed="rId2"/>
          <a:stretch>
            <a:fillRect/>
          </a:stretch>
        </p:blipFill>
        <p:spPr>
          <a:xfrm>
            <a:off x="6329082" y="1057835"/>
            <a:ext cx="5862918" cy="4616824"/>
          </a:xfrm>
          <a:prstGeom prst="rect">
            <a:avLst/>
          </a:prstGeom>
        </p:spPr>
      </p:pic>
    </p:spTree>
    <p:extLst>
      <p:ext uri="{BB962C8B-B14F-4D97-AF65-F5344CB8AC3E}">
        <p14:creationId xmlns:p14="http://schemas.microsoft.com/office/powerpoint/2010/main" val="920197225"/>
      </p:ext>
    </p:extLst>
  </p:cSld>
  <p:clrMapOvr>
    <a:masterClrMapping/>
  </p:clrMapOvr>
  <mc:AlternateContent xmlns:mc="http://schemas.openxmlformats.org/markup-compatibility/2006" xmlns:p14="http://schemas.microsoft.com/office/powerpoint/2010/main">
    <mc:Choice Requires="p14">
      <p:transition spd="slow" p14:dur="2500">
        <p14:vortex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pattFill prst="openDmnd">
          <a:fgClr>
            <a:schemeClr val="tx1"/>
          </a:fgClr>
          <a:bgClr>
            <a:schemeClr val="tx1">
              <a:lumMod val="95000"/>
              <a:lumOff val="5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769A-8FF7-2DF4-0D03-82B8A4104DA2}"/>
              </a:ext>
            </a:extLst>
          </p:cNvPr>
          <p:cNvSpPr>
            <a:spLocks noGrp="1"/>
          </p:cNvSpPr>
          <p:nvPr>
            <p:ph type="title"/>
          </p:nvPr>
        </p:nvSpPr>
        <p:spPr>
          <a:xfrm>
            <a:off x="47584" y="-1"/>
            <a:ext cx="9276374" cy="1096929"/>
          </a:xfrm>
        </p:spPr>
        <p:txBody>
          <a:bodyPr>
            <a:normAutofit/>
          </a:bodyPr>
          <a:lstStyle/>
          <a:p>
            <a:r>
              <a:rPr lang="en-US" dirty="0">
                <a:latin typeface="Agency FB" panose="020B0503020202020204" pitchFamily="34" charset="0"/>
                <a:ea typeface="HP Simplified Hans Light" panose="020B0300000000000000" pitchFamily="34" charset="-122"/>
              </a:rPr>
              <a:t>               About The Project And It’s Construction</a:t>
            </a:r>
            <a:endParaRPr lang="en-IN" dirty="0">
              <a:latin typeface="Agency FB" panose="020B0503020202020204" pitchFamily="34" charset="0"/>
              <a:ea typeface="HP Simplified Hans Light" panose="020B0300000000000000" pitchFamily="34" charset="-122"/>
            </a:endParaRPr>
          </a:p>
        </p:txBody>
      </p:sp>
      <p:sp>
        <p:nvSpPr>
          <p:cNvPr id="3" name="Content Placeholder 2">
            <a:extLst>
              <a:ext uri="{FF2B5EF4-FFF2-40B4-BE49-F238E27FC236}">
                <a16:creationId xmlns:a16="http://schemas.microsoft.com/office/drawing/2014/main" id="{CDCCE4D0-183F-89A5-4C5A-98F67858BCEA}"/>
              </a:ext>
            </a:extLst>
          </p:cNvPr>
          <p:cNvSpPr>
            <a:spLocks noGrp="1"/>
          </p:cNvSpPr>
          <p:nvPr>
            <p:ph idx="1"/>
          </p:nvPr>
        </p:nvSpPr>
        <p:spPr>
          <a:xfrm>
            <a:off x="47584" y="1407459"/>
            <a:ext cx="4605098" cy="5307106"/>
          </a:xfrm>
        </p:spPr>
        <p:txBody>
          <a:bodyPr>
            <a:normAutofit fontScale="77500" lnSpcReduction="20000"/>
          </a:bodyPr>
          <a:lstStyle/>
          <a:p>
            <a:pPr>
              <a:buFont typeface="Wingdings" panose="05000000000000000000" pitchFamily="2" charset="2"/>
              <a:buChar char="Ø"/>
            </a:pPr>
            <a:r>
              <a:rPr lang="en-US" sz="2600" dirty="0">
                <a:solidFill>
                  <a:srgbClr val="7030A0"/>
                </a:solidFill>
                <a:latin typeface="Bahnschrift Light SemiCondensed" panose="020B0502040204020203" pitchFamily="34" charset="0"/>
              </a:rPr>
              <a:t>Sun Tracking Solar Panel Works With Help Of LDR(Light Dependent Resistor) That Are Installed On Either Side Of The Panel.</a:t>
            </a:r>
          </a:p>
          <a:p>
            <a:pPr>
              <a:buFont typeface="Wingdings" panose="05000000000000000000" pitchFamily="2" charset="2"/>
              <a:buChar char="Ø"/>
            </a:pPr>
            <a:r>
              <a:rPr lang="en-US" sz="2600" dirty="0">
                <a:solidFill>
                  <a:srgbClr val="7030A0"/>
                </a:solidFill>
                <a:latin typeface="Bahnschrift Light SemiCondensed" panose="020B0502040204020203" pitchFamily="34" charset="0"/>
              </a:rPr>
              <a:t>The Servo Motor Helps The Panel Rotate To The Direction Of The Sunlight.</a:t>
            </a:r>
          </a:p>
          <a:p>
            <a:pPr>
              <a:buFont typeface="Wingdings" panose="05000000000000000000" pitchFamily="2" charset="2"/>
              <a:buChar char="Ø"/>
            </a:pPr>
            <a:r>
              <a:rPr lang="en-US" sz="2600" dirty="0">
                <a:solidFill>
                  <a:srgbClr val="7030A0"/>
                </a:solidFill>
                <a:latin typeface="Bahnschrift Light SemiCondensed" panose="020B0502040204020203" pitchFamily="34" charset="0"/>
              </a:rPr>
              <a:t>Arduino Communicates With Servo Motor And LDR Sensors Making The Operation Possible.</a:t>
            </a:r>
          </a:p>
          <a:p>
            <a:pPr>
              <a:buFont typeface="Wingdings" panose="05000000000000000000" pitchFamily="2" charset="2"/>
              <a:buChar char="Ø"/>
            </a:pPr>
            <a:r>
              <a:rPr lang="en-US" sz="2600" dirty="0">
                <a:solidFill>
                  <a:srgbClr val="7030A0"/>
                </a:solidFill>
                <a:latin typeface="Bahnschrift Light SemiCondensed" panose="020B0502040204020203" pitchFamily="34" charset="0"/>
              </a:rPr>
              <a:t>This Whole Setup Is Completed With Connections With The Help Jumper Wires And Bread Board.</a:t>
            </a:r>
          </a:p>
          <a:p>
            <a:pPr>
              <a:buFont typeface="Wingdings" panose="05000000000000000000" pitchFamily="2" charset="2"/>
              <a:buChar char="Ø"/>
            </a:pPr>
            <a:r>
              <a:rPr lang="en-US" sz="2600" dirty="0">
                <a:solidFill>
                  <a:srgbClr val="7030A0"/>
                </a:solidFill>
                <a:latin typeface="Bahnschrift Light SemiCondensed" panose="020B0502040204020203" pitchFamily="34" charset="0"/>
              </a:rPr>
              <a:t>This Whole Setup Is Put together with A Rigid Stand Made By Our Team From Cardboard.</a:t>
            </a:r>
          </a:p>
          <a:p>
            <a:endParaRPr lang="en-IN" dirty="0"/>
          </a:p>
        </p:txBody>
      </p:sp>
      <p:pic>
        <p:nvPicPr>
          <p:cNvPr id="6" name="Picture 5">
            <a:extLst>
              <a:ext uri="{FF2B5EF4-FFF2-40B4-BE49-F238E27FC236}">
                <a16:creationId xmlns:a16="http://schemas.microsoft.com/office/drawing/2014/main" id="{C876DA82-82E6-ACFD-BBAD-71D7EB899B2F}"/>
              </a:ext>
            </a:extLst>
          </p:cNvPr>
          <p:cNvPicPr>
            <a:picLocks noChangeAspect="1"/>
          </p:cNvPicPr>
          <p:nvPr/>
        </p:nvPicPr>
        <p:blipFill>
          <a:blip r:embed="rId2"/>
          <a:stretch>
            <a:fillRect/>
          </a:stretch>
        </p:blipFill>
        <p:spPr>
          <a:xfrm>
            <a:off x="5622375" y="1178859"/>
            <a:ext cx="6569625" cy="4500282"/>
          </a:xfrm>
          <a:prstGeom prst="rect">
            <a:avLst/>
          </a:prstGeom>
        </p:spPr>
      </p:pic>
    </p:spTree>
    <p:extLst>
      <p:ext uri="{BB962C8B-B14F-4D97-AF65-F5344CB8AC3E}">
        <p14:creationId xmlns:p14="http://schemas.microsoft.com/office/powerpoint/2010/main" val="3014393023"/>
      </p:ext>
    </p:extLst>
  </p:cSld>
  <p:clrMapOvr>
    <a:masterClrMapping/>
  </p:clrMapOvr>
  <p:transition spd="slow">
    <p:wheel spokes="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4D5AE3-40D6-B136-C1B4-5B53E952079E}"/>
              </a:ext>
            </a:extLst>
          </p:cNvPr>
          <p:cNvPicPr>
            <a:picLocks noChangeAspect="1"/>
          </p:cNvPicPr>
          <p:nvPr/>
        </p:nvPicPr>
        <p:blipFill>
          <a:blip r:embed="rId2"/>
          <a:stretch>
            <a:fillRect/>
          </a:stretch>
        </p:blipFill>
        <p:spPr>
          <a:xfrm>
            <a:off x="2649067" y="1633162"/>
            <a:ext cx="7082118" cy="4922936"/>
          </a:xfrm>
          <a:prstGeom prst="rect">
            <a:avLst/>
          </a:prstGeom>
        </p:spPr>
      </p:pic>
      <p:sp>
        <p:nvSpPr>
          <p:cNvPr id="7" name="TextBox 6">
            <a:extLst>
              <a:ext uri="{FF2B5EF4-FFF2-40B4-BE49-F238E27FC236}">
                <a16:creationId xmlns:a16="http://schemas.microsoft.com/office/drawing/2014/main" id="{2F05702C-4220-BA9E-9BF0-F204A821B33D}"/>
              </a:ext>
            </a:extLst>
          </p:cNvPr>
          <p:cNvSpPr txBox="1"/>
          <p:nvPr/>
        </p:nvSpPr>
        <p:spPr>
          <a:xfrm>
            <a:off x="3989291" y="212703"/>
            <a:ext cx="4401671" cy="707886"/>
          </a:xfrm>
          <a:prstGeom prst="rect">
            <a:avLst/>
          </a:prstGeom>
          <a:noFill/>
        </p:spPr>
        <p:txBody>
          <a:bodyPr wrap="square" rtlCol="0">
            <a:spAutoFit/>
          </a:bodyPr>
          <a:lstStyle/>
          <a:p>
            <a:r>
              <a:rPr lang="en-IN" sz="4000" dirty="0"/>
              <a:t>Circuit Diagram</a:t>
            </a:r>
          </a:p>
        </p:txBody>
      </p:sp>
    </p:spTree>
    <p:extLst>
      <p:ext uri="{BB962C8B-B14F-4D97-AF65-F5344CB8AC3E}">
        <p14:creationId xmlns:p14="http://schemas.microsoft.com/office/powerpoint/2010/main" val="90486386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CED47-B4EA-73D7-A247-A203E4AC02D7}"/>
              </a:ext>
            </a:extLst>
          </p:cNvPr>
          <p:cNvSpPr>
            <a:spLocks noGrp="1"/>
          </p:cNvSpPr>
          <p:nvPr>
            <p:ph type="title"/>
          </p:nvPr>
        </p:nvSpPr>
        <p:spPr>
          <a:xfrm>
            <a:off x="331694" y="610160"/>
            <a:ext cx="11322424" cy="857674"/>
          </a:xfrm>
        </p:spPr>
        <p:txBody>
          <a:bodyPr>
            <a:noAutofit/>
          </a:bodyPr>
          <a:lstStyle/>
          <a:p>
            <a:r>
              <a:rPr lang="en-US" sz="5400" dirty="0">
                <a:solidFill>
                  <a:srgbClr val="00B0F0"/>
                </a:solidFill>
                <a:latin typeface="Arial Black" panose="020B0A04020102020204" pitchFamily="34" charset="0"/>
              </a:rPr>
              <a:t>Uses In The Real World</a:t>
            </a:r>
            <a:endParaRPr lang="en-IN" sz="5400" dirty="0">
              <a:solidFill>
                <a:srgbClr val="00B0F0"/>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5A84E4B9-5617-E1F8-AA72-C8CDE4A9D733}"/>
              </a:ext>
            </a:extLst>
          </p:cNvPr>
          <p:cNvSpPr>
            <a:spLocks noGrp="1"/>
          </p:cNvSpPr>
          <p:nvPr>
            <p:ph idx="1"/>
          </p:nvPr>
        </p:nvSpPr>
        <p:spPr>
          <a:xfrm>
            <a:off x="170329" y="1604681"/>
            <a:ext cx="10730754" cy="5026823"/>
          </a:xfrm>
        </p:spPr>
        <p:txBody>
          <a:bodyPr>
            <a:normAutofit/>
          </a:bodyPr>
          <a:lstStyle/>
          <a:p>
            <a:pPr marL="0" indent="0">
              <a:buNone/>
            </a:pPr>
            <a:r>
              <a:rPr lang="en-IN" sz="5400" b="1" dirty="0">
                <a:latin typeface="Comic Sans MS" panose="030F0702030302020204" pitchFamily="66" charset="0"/>
                <a:ea typeface="Adobe Heiti Std R" panose="020B0400000000000000" pitchFamily="34" charset="-128"/>
              </a:rPr>
              <a:t>There are plethora of uses for this Technology and I would like to present few them to   you :-</a:t>
            </a:r>
          </a:p>
          <a:p>
            <a:endParaRPr lang="en-IN" dirty="0">
              <a:solidFill>
                <a:schemeClr val="accent1">
                  <a:lumMod val="60000"/>
                  <a:lumOff val="40000"/>
                </a:schemeClr>
              </a:solidFill>
            </a:endParaRPr>
          </a:p>
          <a:p>
            <a:pPr marL="0" indent="0">
              <a:buNone/>
            </a:pPr>
            <a:r>
              <a:rPr lang="en-IN" dirty="0">
                <a:solidFill>
                  <a:schemeClr val="accent1">
                    <a:lumMod val="60000"/>
                    <a:lumOff val="40000"/>
                  </a:schemeClr>
                </a:solidFill>
              </a:rPr>
              <a:t> </a:t>
            </a:r>
          </a:p>
        </p:txBody>
      </p:sp>
    </p:spTree>
    <p:extLst>
      <p:ext uri="{BB962C8B-B14F-4D97-AF65-F5344CB8AC3E}">
        <p14:creationId xmlns:p14="http://schemas.microsoft.com/office/powerpoint/2010/main" val="1458177104"/>
      </p:ext>
    </p:extLst>
  </p:cSld>
  <p:clrMapOvr>
    <a:masterClrMapping/>
  </p:clrMapOvr>
  <mc:AlternateContent xmlns:mc="http://schemas.openxmlformats.org/markup-compatibility/2006" xmlns:p14="http://schemas.microsoft.com/office/powerpoint/2010/main">
    <mc:Choice Requires="p14">
      <p:transition spd="slow" p14:dur="2500">
        <p14:fla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9A4B20-7557-9766-873C-34D1D2C8B82C}"/>
              </a:ext>
            </a:extLst>
          </p:cNvPr>
          <p:cNvSpPr>
            <a:spLocks noGrp="1"/>
          </p:cNvSpPr>
          <p:nvPr>
            <p:ph idx="1"/>
          </p:nvPr>
        </p:nvSpPr>
        <p:spPr>
          <a:xfrm>
            <a:off x="138954" y="447738"/>
            <a:ext cx="4827493" cy="6042709"/>
          </a:xfrm>
        </p:spPr>
        <p:txBody>
          <a:bodyPr/>
          <a:lstStyle/>
          <a:p>
            <a:r>
              <a:rPr lang="en-IN" sz="2800" dirty="0">
                <a:latin typeface="Comic Sans MS" panose="030F0702030302020204" pitchFamily="66" charset="0"/>
              </a:rPr>
              <a:t>It can be embed on the roof of electric vehicles, which will allow them to maximize their efficiency by moving accordingly to the sun rays with changing direction of the vehicles on the road.</a:t>
            </a:r>
          </a:p>
          <a:p>
            <a:endParaRPr lang="en-IN" dirty="0"/>
          </a:p>
        </p:txBody>
      </p:sp>
      <p:pic>
        <p:nvPicPr>
          <p:cNvPr id="4" name="Picture 3">
            <a:extLst>
              <a:ext uri="{FF2B5EF4-FFF2-40B4-BE49-F238E27FC236}">
                <a16:creationId xmlns:a16="http://schemas.microsoft.com/office/drawing/2014/main" id="{8F4ADF45-50BB-0C66-7F32-A6886FE6F00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074023" y="753035"/>
            <a:ext cx="6750424" cy="4865272"/>
          </a:xfrm>
          <a:prstGeom prst="rect">
            <a:avLst/>
          </a:prstGeom>
        </p:spPr>
      </p:pic>
      <p:sp>
        <p:nvSpPr>
          <p:cNvPr id="5" name="TextBox 4">
            <a:extLst>
              <a:ext uri="{FF2B5EF4-FFF2-40B4-BE49-F238E27FC236}">
                <a16:creationId xmlns:a16="http://schemas.microsoft.com/office/drawing/2014/main" id="{420C73A4-49EB-5643-1665-DFE047BB1259}"/>
              </a:ext>
            </a:extLst>
          </p:cNvPr>
          <p:cNvSpPr txBox="1"/>
          <p:nvPr/>
        </p:nvSpPr>
        <p:spPr>
          <a:xfrm>
            <a:off x="274543" y="6410262"/>
            <a:ext cx="2201957" cy="369332"/>
          </a:xfrm>
          <a:prstGeom prst="rect">
            <a:avLst/>
          </a:prstGeom>
          <a:noFill/>
        </p:spPr>
        <p:txBody>
          <a:bodyPr wrap="square" rtlCol="0">
            <a:spAutoFit/>
          </a:bodyPr>
          <a:lstStyle/>
          <a:p>
            <a:r>
              <a:rPr lang="en-IN" sz="900" dirty="0">
                <a:hlinkClick r:id="rId3" tooltip="https://truththeory.com/2017/07/28/impressive-electric-sports-car-can-drive-day-using-power-sun/"/>
              </a:rPr>
              <a:t>This Photo</a:t>
            </a:r>
            <a:r>
              <a:rPr lang="en-IN" sz="900" dirty="0"/>
              <a:t> by Unknown Author is licensed under </a:t>
            </a:r>
            <a:r>
              <a:rPr lang="en-IN" sz="900" dirty="0">
                <a:hlinkClick r:id="rId4" tooltip="https://creativecommons.org/licenses/by-nd/3.0/"/>
              </a:rPr>
              <a:t>CC BY-ND</a:t>
            </a:r>
            <a:endParaRPr lang="en-IN" sz="900" dirty="0"/>
          </a:p>
        </p:txBody>
      </p:sp>
    </p:spTree>
    <p:extLst>
      <p:ext uri="{BB962C8B-B14F-4D97-AF65-F5344CB8AC3E}">
        <p14:creationId xmlns:p14="http://schemas.microsoft.com/office/powerpoint/2010/main" val="2601829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D039F4-2648-CF8D-21B3-765DB9D939C9}"/>
              </a:ext>
            </a:extLst>
          </p:cNvPr>
          <p:cNvSpPr>
            <a:spLocks noGrp="1"/>
          </p:cNvSpPr>
          <p:nvPr>
            <p:ph idx="1"/>
          </p:nvPr>
        </p:nvSpPr>
        <p:spPr>
          <a:xfrm>
            <a:off x="425822" y="1009751"/>
            <a:ext cx="5195049" cy="4531678"/>
          </a:xfrm>
        </p:spPr>
        <p:txBody>
          <a:bodyPr>
            <a:normAutofit/>
          </a:bodyPr>
          <a:lstStyle/>
          <a:p>
            <a:pPr marL="0" indent="0">
              <a:buNone/>
            </a:pPr>
            <a:endParaRPr lang="en-IN" sz="1800" b="1" dirty="0">
              <a:solidFill>
                <a:srgbClr val="FF0000"/>
              </a:solidFill>
              <a:latin typeface="Lucida Fax" panose="02060602050505020204" pitchFamily="18" charset="0"/>
            </a:endParaRPr>
          </a:p>
          <a:p>
            <a:pPr>
              <a:buFont typeface="Arial" panose="020B0604020202020204" pitchFamily="34" charset="0"/>
              <a:buChar char="•"/>
            </a:pPr>
            <a:r>
              <a:rPr lang="en-IN" sz="3200" dirty="0">
                <a:latin typeface="Comic Sans MS" panose="030F0702030302020204" pitchFamily="66" charset="0"/>
              </a:rPr>
              <a:t>It can be installed on Solar Farms and can increase their efficiency by moving the panel along with rising and setting sun throughout the day cycle.  </a:t>
            </a:r>
          </a:p>
          <a:p>
            <a:endParaRPr lang="en-IN" dirty="0"/>
          </a:p>
        </p:txBody>
      </p:sp>
      <p:pic>
        <p:nvPicPr>
          <p:cNvPr id="4" name="Picture 3">
            <a:extLst>
              <a:ext uri="{FF2B5EF4-FFF2-40B4-BE49-F238E27FC236}">
                <a16:creationId xmlns:a16="http://schemas.microsoft.com/office/drawing/2014/main" id="{A97D2D52-F07A-9676-7999-0F44B32740D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243919" y="1138518"/>
            <a:ext cx="5948081" cy="4098112"/>
          </a:xfrm>
          <a:prstGeom prst="rect">
            <a:avLst/>
          </a:prstGeom>
        </p:spPr>
      </p:pic>
      <p:sp>
        <p:nvSpPr>
          <p:cNvPr id="5" name="TextBox 4">
            <a:extLst>
              <a:ext uri="{FF2B5EF4-FFF2-40B4-BE49-F238E27FC236}">
                <a16:creationId xmlns:a16="http://schemas.microsoft.com/office/drawing/2014/main" id="{8E4BC692-27A7-ABD2-8341-D34CB916FB76}"/>
              </a:ext>
            </a:extLst>
          </p:cNvPr>
          <p:cNvSpPr txBox="1"/>
          <p:nvPr/>
        </p:nvSpPr>
        <p:spPr>
          <a:xfrm>
            <a:off x="246529" y="6392333"/>
            <a:ext cx="3744553" cy="230832"/>
          </a:xfrm>
          <a:prstGeom prst="rect">
            <a:avLst/>
          </a:prstGeom>
          <a:noFill/>
        </p:spPr>
        <p:txBody>
          <a:bodyPr wrap="square" rtlCol="0">
            <a:spAutoFit/>
          </a:bodyPr>
          <a:lstStyle/>
          <a:p>
            <a:r>
              <a:rPr lang="en-IN" sz="900" dirty="0">
                <a:hlinkClick r:id="rId3" tooltip="https://commons.wikimedia.org/wiki/Category:Solar_trackers"/>
              </a:rPr>
              <a:t>This Photo</a:t>
            </a:r>
            <a:r>
              <a:rPr lang="en-IN" sz="900" dirty="0"/>
              <a:t> by Unknown Author is licensed under </a:t>
            </a:r>
            <a:r>
              <a:rPr lang="en-IN" sz="900" dirty="0">
                <a:hlinkClick r:id="rId4" tooltip="https://creativecommons.org/licenses/by-sa/3.0/"/>
              </a:rPr>
              <a:t>CC BY-SA</a:t>
            </a:r>
            <a:endParaRPr lang="en-IN" sz="900" dirty="0"/>
          </a:p>
        </p:txBody>
      </p:sp>
    </p:spTree>
    <p:extLst>
      <p:ext uri="{BB962C8B-B14F-4D97-AF65-F5344CB8AC3E}">
        <p14:creationId xmlns:p14="http://schemas.microsoft.com/office/powerpoint/2010/main" val="149688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_rels/theme3.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3.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Metropolitan</Template>
  <TotalTime>559</TotalTime>
  <Words>514</Words>
  <Application>Microsoft Office PowerPoint</Application>
  <PresentationFormat>Widescreen</PresentationFormat>
  <Paragraphs>44</Paragraphs>
  <Slides>12</Slides>
  <Notes>0</Notes>
  <HiddenSlides>0</HiddenSlides>
  <MMClips>0</MMClips>
  <ScaleCrop>false</ScaleCrop>
  <HeadingPairs>
    <vt:vector size="6" baseType="variant">
      <vt:variant>
        <vt:lpstr>Fonts Used</vt:lpstr>
      </vt:variant>
      <vt:variant>
        <vt:i4>20</vt:i4>
      </vt:variant>
      <vt:variant>
        <vt:lpstr>Theme</vt:lpstr>
      </vt:variant>
      <vt:variant>
        <vt:i4>3</vt:i4>
      </vt:variant>
      <vt:variant>
        <vt:lpstr>Slide Titles</vt:lpstr>
      </vt:variant>
      <vt:variant>
        <vt:i4>12</vt:i4>
      </vt:variant>
    </vt:vector>
  </HeadingPairs>
  <TitlesOfParts>
    <vt:vector size="35" baseType="lpstr">
      <vt:lpstr>Adobe Gothic Std B</vt:lpstr>
      <vt:lpstr>Adobe Heiti Std R</vt:lpstr>
      <vt:lpstr>Adobe Thai</vt:lpstr>
      <vt:lpstr>Agency FB</vt:lpstr>
      <vt:lpstr>Arial</vt:lpstr>
      <vt:lpstr>Arial Black</vt:lpstr>
      <vt:lpstr>Arial Rounded MT Bold</vt:lpstr>
      <vt:lpstr>Bahnschrift Light SemiCondensed</vt:lpstr>
      <vt:lpstr>Bookman Old Style</vt:lpstr>
      <vt:lpstr>Britannic Bold</vt:lpstr>
      <vt:lpstr>Calibri</vt:lpstr>
      <vt:lpstr>Calibri Light</vt:lpstr>
      <vt:lpstr>Century Gothic</vt:lpstr>
      <vt:lpstr>Comic Sans MS</vt:lpstr>
      <vt:lpstr>ff2</vt:lpstr>
      <vt:lpstr>ff3</vt:lpstr>
      <vt:lpstr>HP Simplified Hans Light</vt:lpstr>
      <vt:lpstr>Lucida Fax</vt:lpstr>
      <vt:lpstr>Rockwell</vt:lpstr>
      <vt:lpstr>Wingdings</vt:lpstr>
      <vt:lpstr>Vapor Trail</vt:lpstr>
      <vt:lpstr>Celestial</vt:lpstr>
      <vt:lpstr>Damask</vt:lpstr>
      <vt:lpstr>Sun Tracking Solar Panel</vt:lpstr>
      <vt:lpstr>  Our Mentor's</vt:lpstr>
      <vt:lpstr>PowerPoint Presentation</vt:lpstr>
      <vt:lpstr>PowerPoint Presentation</vt:lpstr>
      <vt:lpstr>               About The Project And It’s Construction</vt:lpstr>
      <vt:lpstr>PowerPoint Presentation</vt:lpstr>
      <vt:lpstr>Uses In The Real World</vt:lpstr>
      <vt:lpstr>PowerPoint Presentation</vt:lpstr>
      <vt:lpstr>PowerPoint Presentation</vt:lpstr>
      <vt:lpstr>PowerPoint Presentation</vt:lpstr>
      <vt:lpstr>The Future For The Technology</vt:lpstr>
      <vt:lpstr>Thank You  we hope for a greener and better tomorrow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Sun Tracking Solar Panel</dc:title>
  <dc:creator>Vardaan Sharma;Sambhav Saxena;Sahil Khan</dc:creator>
  <cp:lastModifiedBy>Sambhsv Saxena</cp:lastModifiedBy>
  <cp:revision>34</cp:revision>
  <dcterms:created xsi:type="dcterms:W3CDTF">2022-11-16T16:19:19Z</dcterms:created>
  <dcterms:modified xsi:type="dcterms:W3CDTF">2023-04-22T10:38:00Z</dcterms:modified>
</cp:coreProperties>
</file>